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791" r:id="rId2"/>
    <p:sldId id="889" r:id="rId3"/>
    <p:sldId id="888" r:id="rId4"/>
    <p:sldId id="842" r:id="rId5"/>
    <p:sldId id="890" r:id="rId6"/>
    <p:sldId id="891" r:id="rId7"/>
    <p:sldId id="896" r:id="rId8"/>
    <p:sldId id="898" r:id="rId9"/>
    <p:sldId id="897" r:id="rId10"/>
    <p:sldId id="899" r:id="rId11"/>
    <p:sldId id="895" r:id="rId12"/>
    <p:sldId id="861" r:id="rId13"/>
    <p:sldId id="839" r:id="rId14"/>
    <p:sldId id="581" r:id="rId15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8"/>
      <p:bold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楷体" panose="02010609060101010101" pitchFamily="49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Impact" panose="020B0806030902050204" pitchFamily="34" charset="0"/>
      <p:regular r:id="rId2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081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08B808E-C3E9-4965-821C-A02895E5F0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9998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FD5ADDB-4C50-4510-8478-39CBE6028D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9352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2077910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051178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415084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690736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775755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7940412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6393409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332015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0858448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9114227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603064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990762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6926688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513607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8342834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675675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83595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2432535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1581535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308969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23548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460914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067015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159332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45117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2036597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1766036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5093798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328897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237118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/>
          <p:cNvPicPr>
            <a:picLocks noChangeAspect="1" noChangeArrowheads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03750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6"/>
          <p:cNvSpPr>
            <a:spLocks noChangeArrowheads="1"/>
          </p:cNvSpPr>
          <p:nvPr userDrawn="1"/>
        </p:nvSpPr>
        <p:spPr bwMode="auto">
          <a:xfrm>
            <a:off x="3775727" y="69850"/>
            <a:ext cx="398570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《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昆虫记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》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科普作品的阅读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10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953" r:id="rId1"/>
    <p:sldLayoutId id="2147488954" r:id="rId2"/>
    <p:sldLayoutId id="2147488955" r:id="rId3"/>
    <p:sldLayoutId id="2147488956" r:id="rId4"/>
    <p:sldLayoutId id="2147488957" r:id="rId5"/>
    <p:sldLayoutId id="2147488958" r:id="rId6"/>
    <p:sldLayoutId id="2147488959" r:id="rId7"/>
    <p:sldLayoutId id="2147488960" r:id="rId8"/>
    <p:sldLayoutId id="2147488961" r:id="rId9"/>
    <p:sldLayoutId id="2147488962" r:id="rId10"/>
    <p:sldLayoutId id="2147488963" r:id="rId11"/>
    <p:sldLayoutId id="2147488964" r:id="rId12"/>
    <p:sldLayoutId id="2147488965" r:id="rId13"/>
    <p:sldLayoutId id="2147488966" r:id="rId14"/>
    <p:sldLayoutId id="2147488967" r:id="rId15"/>
    <p:sldLayoutId id="2147488968" r:id="rId16"/>
    <p:sldLayoutId id="2147488969" r:id="rId17"/>
    <p:sldLayoutId id="2147488970" r:id="rId18"/>
    <p:sldLayoutId id="2147488971" r:id="rId19"/>
    <p:sldLayoutId id="2147488972" r:id="rId20"/>
    <p:sldLayoutId id="2147488973" r:id="rId21"/>
    <p:sldLayoutId id="2147488974" r:id="rId22"/>
    <p:sldLayoutId id="2147488975" r:id="rId23"/>
    <p:sldLayoutId id="2147488976" r:id="rId24"/>
    <p:sldLayoutId id="2147488977" r:id="rId25"/>
    <p:sldLayoutId id="2147488978" r:id="rId26"/>
    <p:sldLayoutId id="2147488979" r:id="rId27"/>
    <p:sldLayoutId id="2147488980" r:id="rId28"/>
    <p:sldLayoutId id="2147488981" r:id="rId29"/>
    <p:sldLayoutId id="2147488982" r:id="rId3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timgsa.baidu.com/timg?image&amp;quality=80&amp;size=b9999_10000&amp;sec=1555926388245&amp;di=0a5ae3cf506d6ae32c98c706db30dfc3&amp;imgtype=0&amp;src=http%3A%2F%2Fpn.gexing.com%2Fshaitu%2F20130213%2F1501%2F511b3a4f65d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" y="-1488"/>
            <a:ext cx="9144794" cy="5237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6" name="圆角矩形 5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/>
            </a:p>
          </p:txBody>
        </p:sp>
        <p:sp>
          <p:nvSpPr>
            <p:cNvPr id="6149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chemeClr val="bg1"/>
                  </a:solidFill>
                  <a:latin typeface="宋体" pitchFamily="2" charset="-122"/>
                </a:rPr>
                <a:t>八年级语文上册</a:t>
              </a:r>
            </a:p>
          </p:txBody>
        </p:sp>
      </p:grpSp>
      <p:sp>
        <p:nvSpPr>
          <p:cNvPr id="7" name="TextBox 48">
            <a:extLst/>
          </p:cNvPr>
          <p:cNvSpPr txBox="1"/>
          <p:nvPr/>
        </p:nvSpPr>
        <p:spPr>
          <a:xfrm>
            <a:off x="395536" y="1563638"/>
            <a:ext cx="8352928" cy="163891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名著导读 </a:t>
            </a:r>
            <a:endParaRPr lang="en-US" altLang="zh-CN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cs typeface="Kaiti SC"/>
            </a:endParaRPr>
          </a:p>
          <a:p>
            <a:pPr algn="ctr" eaLnBrk="1" hangingPunct="1"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《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昆虫记</a:t>
            </a: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》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科普作品的阅读</a:t>
            </a:r>
          </a:p>
        </p:txBody>
      </p: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3850" y="507901"/>
            <a:ext cx="8496300" cy="429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专题三：跟法布尔学写作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示例：红蚂蚁会偷其他家族的孩子来侍候自己的家族。它们一般抢劫不同种类的蚂蚁，把它们的蛹运到自己窝里；不久后，小生命从蛹里出来，新生的异族就成为它们家中积极干活的佣人。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赏析：运用拟人的修辞手法，表现了红蚂蚁的霸道、蛮横、聪明。</a:t>
            </a:r>
          </a:p>
        </p:txBody>
      </p:sp>
    </p:spTree>
    <p:extLst>
      <p:ext uri="{BB962C8B-B14F-4D97-AF65-F5344CB8AC3E}">
        <p14:creationId xmlns:p14="http://schemas.microsoft.com/office/powerpoint/2010/main" val="91011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21188" y="638562"/>
            <a:ext cx="83992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示例：狗生性灵活，反应十分敏捷。当看到有老鼠、虫蚁出现时，狗便展示其自身的本领，快速地捕捉盯紧的“猎物”。在狗的视线范围内，几乎没有一只猎物能够脱离它们的“五指山”。 狗的食量不大，但却很挑剔。狗每天的食量大约是人类的三分之一，最爱吃鱼、肉或是其他的骨头，不喜欢吃蔬菜、水果</a:t>
            </a:r>
            <a:r>
              <a:rPr lang="en-US" altLang="zh-CN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狗的智力在低等动物界中也是非比寻常的，是人类的智力的四分之一。通过人工训练的狗能做许多高难度的动作：能在低空中极其准确地接住从较高空中掉下来的微细物品；后脚踮地，前爪与人类握手，像和人类打交道的朋友一般</a:t>
            </a:r>
            <a:r>
              <a:rPr lang="en-US" altLang="zh-CN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14839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038" y="473993"/>
            <a:ext cx="8289925" cy="458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450"/>
              </a:spcBef>
            </a:pPr>
            <a:r>
              <a:rPr lang="zh-CN" altLang="en-US" sz="2500" b="1" dirty="0">
                <a:latin typeface="宋体" panose="02010600030101010101" pitchFamily="2" charset="-122"/>
              </a:rPr>
              <a:t>下列说法有误的一项是（    ）</a:t>
            </a:r>
          </a:p>
          <a:p>
            <a:pPr eaLnBrk="1" hangingPunct="1">
              <a:spcBef>
                <a:spcPts val="450"/>
              </a:spcBef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诗歌偏重于抒情言志，诗歌的情感往往寄托在鲜明独特的意象上，通过意象营造出生动感人的意境。</a:t>
            </a:r>
          </a:p>
          <a:p>
            <a:pPr eaLnBrk="1" hangingPunct="1">
              <a:spcBef>
                <a:spcPts val="450"/>
              </a:spcBef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杨绛先生于今年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日辞世。她在叙事散文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老王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中记叙了与老王的交往经历，表达了她对老王深切的愧怍之情，也表现了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个知识分子可贵的自省精神。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450"/>
              </a:spcBef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古代跟年龄相关的称谓很多。如“垂髫”，指小孩；“花甲”，指六十岁的老人；“加冠”，指年已二十的成年男子。</a:t>
            </a:r>
          </a:p>
          <a:p>
            <a:pPr eaLnBrk="1" hangingPunct="1">
              <a:spcBef>
                <a:spcPts val="450"/>
              </a:spcBef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法国博物学家布封的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昆虫记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，既是优秀的科普著作，也是公认的文学经典。课文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即选自其中。</a:t>
            </a:r>
          </a:p>
        </p:txBody>
      </p:sp>
      <p:grpSp>
        <p:nvGrpSpPr>
          <p:cNvPr id="7" name="组合 12"/>
          <p:cNvGrpSpPr>
            <a:grpSpLocks/>
          </p:cNvGrpSpPr>
          <p:nvPr/>
        </p:nvGrpSpPr>
        <p:grpSpPr bwMode="auto">
          <a:xfrm>
            <a:off x="34925" y="-20638"/>
            <a:ext cx="2008188" cy="523240"/>
            <a:chOff x="70" y="-63"/>
            <a:chExt cx="3161" cy="823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dirty="0">
                  <a:latin typeface="黑体" pitchFamily="49" charset="-122"/>
                  <a:ea typeface="黑体" pitchFamily="49" charset="-122"/>
                </a:rPr>
                <a:t>课堂测验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211960" y="48351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945" y="1147763"/>
            <a:ext cx="7920111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1.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阅读课本上的精彩选篇或自选一篇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昆虫记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中的文章，写一篇专题探究。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2.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进行课外阅读积累，自主阅读推荐：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白洋淀纪事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湘行散记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108" name="组合 12"/>
          <p:cNvGrpSpPr>
            <a:grpSpLocks/>
          </p:cNvGrpSpPr>
          <p:nvPr/>
        </p:nvGrpSpPr>
        <p:grpSpPr bwMode="auto">
          <a:xfrm>
            <a:off x="34925" y="-20638"/>
            <a:ext cx="2008188" cy="523240"/>
            <a:chOff x="70" y="-63"/>
            <a:chExt cx="3161" cy="823"/>
          </a:xfrm>
        </p:grpSpPr>
        <p:sp>
          <p:nvSpPr>
            <p:cNvPr id="10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dirty="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菱形 1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648834"/>
              </p:ext>
            </p:extLst>
          </p:nvPr>
        </p:nvGraphicFramePr>
        <p:xfrm>
          <a:off x="287338" y="784225"/>
          <a:ext cx="8569325" cy="3948113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9083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609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60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作品名称：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昆虫记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31" marB="4573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作者：法布尔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31" marB="45731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877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主要内容</a:t>
                      </a:r>
                    </a:p>
                  </a:txBody>
                  <a:tcPr marL="91444" marR="91444" marT="45731" marB="45731" anchor="ctr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昆虫记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是法布尔历时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余年写就的十卷本科普巨著。它融合作者毕生研究成果和人生感悟于一炉，以人性关照虫性，又用虫性反观社会人生，将昆虫世界化作供人类获得知识、趣味、美感和思想的美文。这本书于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世纪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年代被引入中国，深受读者欢迎，让读者们领略到了昆虫们的日常生活习性及特征等。</a:t>
                      </a:r>
                    </a:p>
                  </a:txBody>
                  <a:tcPr marL="91444" marR="91444" marT="45731" marB="45731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919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188428"/>
              </p:ext>
            </p:extLst>
          </p:nvPr>
        </p:nvGraphicFramePr>
        <p:xfrm>
          <a:off x="287338" y="555526"/>
          <a:ext cx="8569325" cy="4236696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2603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3089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599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作品形象</a:t>
                      </a:r>
                    </a:p>
                  </a:txBody>
                  <a:tcPr marL="91444" marR="91444" marT="45716" marB="45716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《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昆虫记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中描写了许多昆虫，如：天生攀岩家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——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蜣螂、不会迷失的精灵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——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蜜蜂、夏天阳光下的歌唱家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——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蝉、顽强的乞丐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——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蚂蚁，还有象鼻虫、蟋蟀、蜘蛛、螳螂、蝎子等。</a:t>
                      </a:r>
                    </a:p>
                  </a:txBody>
                  <a:tcPr marL="91444" marR="91444" marT="45716" marB="45716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248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艺术特色</a:t>
                      </a:r>
                    </a:p>
                  </a:txBody>
                  <a:tcPr marL="91444" marR="91444" marT="45716" marB="45716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昆虫记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是一部严谨的科学著作，它没有干巴巴的学究气，没有学术著作的晦涩枯燥与一本正经，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“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没有充满言之无物的公式、一知半解的瞎扯，而是准确地描述观察到的事实，一点儿不多，一点儿不少”。</a:t>
                      </a:r>
                    </a:p>
                    <a:p>
                      <a:pPr algn="l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作者法布尔拥有“哲学家一般的思，美术家一般的看，文学家一般的感受与抒写”。字里行间洋溢着作者本人对生命的尊重与热爱。</a:t>
                      </a:r>
                    </a:p>
                  </a:txBody>
                  <a:tcPr marL="91444" marR="91444" marT="45716" marB="45716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890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启示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与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感受</a:t>
                      </a:r>
                    </a:p>
                  </a:txBody>
                  <a:tcPr marL="91444" marR="91444" marT="45716" marB="45716"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昆虫记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不仅是一部研究昆虫的科学巨著，还是一部讴歌生命的宏伟诗篇，在自然科学史与文学史上都有重要的地位，被誉为“昆虫的史诗”。</a:t>
                      </a:r>
                    </a:p>
                  </a:txBody>
                  <a:tcPr marL="91444" marR="91444" marT="45716" marB="45716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509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49037" y="1192560"/>
            <a:ext cx="824592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借助前言、后记或附录中有关作家作品的介绍，了解作家的生平事迹、科学成就和全书的大致内容，为阅读整本书做好准备。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阅读中，遇到一些专业性较强的概念、术语，要查找工具书或相关资料，把握其含义；要运用自己在课内外学到的知识加强理解，深化认识；如果科普作品的内容是你非常感兴趣或比较熟悉的，也可以质疑问难，拓展延伸，把阅读引向更深层次。</a:t>
            </a:r>
          </a:p>
        </p:txBody>
      </p:sp>
      <p:grpSp>
        <p:nvGrpSpPr>
          <p:cNvPr id="12" name="组合 1"/>
          <p:cNvGrpSpPr>
            <a:grpSpLocks/>
          </p:cNvGrpSpPr>
          <p:nvPr/>
        </p:nvGrpSpPr>
        <p:grpSpPr bwMode="auto">
          <a:xfrm>
            <a:off x="3700463" y="492845"/>
            <a:ext cx="1743075" cy="566737"/>
            <a:chOff x="3333750" y="598488"/>
            <a:chExt cx="1743075" cy="566502"/>
          </a:xfrm>
        </p:grpSpPr>
        <p:sp>
          <p:nvSpPr>
            <p:cNvPr id="13" name="圆角矩形 12">
              <a:extLst/>
            </p:cNvPr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" name="圆角矩形 13">
              <a:extLst/>
            </p:cNvPr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/>
            </p:cNvPr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/>
            </p:cNvPr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读书指导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1550" y="627534"/>
            <a:ext cx="8100900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体会科普作品蕴含的科学思维、科学理念和科学精神，扩大我们的知识领域，锻炼我们的思维，在阅读中汲取人生智慧，让科学的光芒照亮自己。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关注科普作品的艺术趣味。科普作品，都或多或少地运用了文学的手段来介绍科学知识，一般都是结构严谨，逻辑严密，语言幽默，兼有理趣和情趣的。在阅读中，我们可以获得真知，也可以得到善的感染和美的熏陶。</a:t>
            </a:r>
          </a:p>
        </p:txBody>
      </p:sp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408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3850" y="507901"/>
            <a:ext cx="8496300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专题一：跟法布尔学观察</a:t>
            </a:r>
            <a:endParaRPr lang="zh-CN" altLang="en-US" sz="2600" b="1" dirty="0">
              <a:latin typeface="宋体" pitchFamily="2" charset="-122"/>
            </a:endParaRPr>
          </a:p>
          <a:p>
            <a:pPr eaLnBrk="1" hangingPunct="1"/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总结观察的经验：法布尔仔细地观察每一种蜂，有时亲自饲养，有时坐在树林里或草地上连续观察几个小时，还因此发现了许多新种类的蜂。这体现了法布尔持之以恒的探索精神和科学求实的工作态度。</a:t>
            </a:r>
            <a:endParaRPr lang="en-US" altLang="zh-CN" sz="2600" b="1" dirty="0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设计观察实验。</a:t>
            </a:r>
          </a:p>
          <a:p>
            <a:pPr eaLnBrk="1" hangingPunct="1"/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示例：观察蚯蚓的生活习性的实验报告</a:t>
            </a:r>
          </a:p>
          <a:p>
            <a:pPr eaLnBrk="1" hangingPunct="1"/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步骤：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设计一个观察蚯蚓的实验，准备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条蚯蚓、一个有盖的黑色盒子。</a:t>
            </a:r>
            <a:endParaRPr lang="en-US" altLang="zh-CN" sz="2600" b="1" dirty="0">
              <a:latin typeface="楷体" pitchFamily="49" charset="-122"/>
              <a:ea typeface="楷体" pitchFamily="49" charset="-122"/>
            </a:endParaRPr>
          </a:p>
          <a:p>
            <a:pPr lvl="0" eaLnBrk="1" hangingPunct="1"/>
            <a:r>
              <a:rPr lang="en-US" altLang="zh-CN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把湿土倒在盒子的一边，另一边倒上干土，把蚯蚓放在盒子的中间，盖上盖子，</a:t>
            </a:r>
            <a:r>
              <a:rPr lang="en-US" altLang="zh-CN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分钟后掀开盖子观察。</a:t>
            </a:r>
          </a:p>
        </p:txBody>
      </p:sp>
    </p:spTree>
    <p:extLst>
      <p:ext uri="{BB962C8B-B14F-4D97-AF65-F5344CB8AC3E}">
        <p14:creationId xmlns:p14="http://schemas.microsoft.com/office/powerpoint/2010/main" val="45754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1530" y="526951"/>
            <a:ext cx="84609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反复实验，以减少实验结果的失误。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实验三次后，实验结果如下：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第一次：干土中的蚯蚓有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条，湿土中的蚯蚓有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条，中间的蚯蚓有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条。</a:t>
            </a:r>
          </a:p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第二次：干土中的蚯蚓有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条，湿土中的蚯蚓有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条，中间的蚯蚓有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条。</a:t>
            </a:r>
          </a:p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第三次：干土中的蚯蚓有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条，湿土中的蚯蚓有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条，中间的蚯蚓有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条。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(5)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撰写实验报告：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通过这几次观察，我发现蚯蚓喜欢潮湿的生活环境。如果去小河边，可能会挖到蚯蚓；如果去菜园里土地肥沃的地方，也可能会找到蚯蚓。相反，在干燥的马路旁是很难找到蚯蚓的。</a:t>
            </a:r>
          </a:p>
        </p:txBody>
      </p:sp>
    </p:spTree>
    <p:extLst>
      <p:ext uri="{BB962C8B-B14F-4D97-AF65-F5344CB8AC3E}">
        <p14:creationId xmlns:p14="http://schemas.microsoft.com/office/powerpoint/2010/main" val="335069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3850" y="483518"/>
            <a:ext cx="8496300" cy="429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专题二：跟法布尔学探究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总结科学探究的经验：科学探究常用的方法有观察法、实验法、调查法和资料分析法等。法布尔研究昆虫的行为时，没有改变昆虫的生活环境，也没有对昆虫施加任何影响，因此，法布尔研究昆虫行为的方法主要是观察法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设计探究实验。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提出问题：蚂蚁爱吃什么样的食物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6424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467544" y="772438"/>
            <a:ext cx="828092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提出假设：蚂蚁可能爱吃甜的食物；蚂蚁可能爱吃软的食物；蚂蚁可能爱吃小昆虫。</a:t>
            </a:r>
            <a:endParaRPr lang="en-US" altLang="zh-CN" sz="26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设计实验：在一个培养皿的两端分别放上少许盐和少许糖，把一只蚂蚁放进培养皿中，仔细观察蚂蚁的行为。重复进行几次实验，分析实验结果，得出结论。</a:t>
            </a:r>
          </a:p>
          <a:p>
            <a:pPr lvl="0">
              <a:lnSpc>
                <a:spcPct val="150000"/>
              </a:lnSpc>
            </a:pPr>
            <a:r>
              <a:rPr lang="zh-CN" altLang="en-US" sz="2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实验结论：蚂蚁爱吃甜的食物。</a:t>
            </a:r>
          </a:p>
        </p:txBody>
      </p:sp>
    </p:spTree>
    <p:extLst>
      <p:ext uri="{BB962C8B-B14F-4D97-AF65-F5344CB8AC3E}">
        <p14:creationId xmlns:p14="http://schemas.microsoft.com/office/powerpoint/2010/main" val="206842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2230</Words>
  <Application>Microsoft Office PowerPoint</Application>
  <PresentationFormat>全屏显示(16:9)</PresentationFormat>
  <Paragraphs>66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微软雅黑</vt:lpstr>
      <vt:lpstr>Calibri</vt:lpstr>
      <vt:lpstr>楷体</vt:lpstr>
      <vt:lpstr>Xingkai SC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535</cp:revision>
  <dcterms:created xsi:type="dcterms:W3CDTF">2018-11-06T06:39:21Z</dcterms:created>
  <dcterms:modified xsi:type="dcterms:W3CDTF">2020-03-27T07:51:31Z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